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7"/>
  </p:notesMasterIdLst>
  <p:sldIdLst>
    <p:sldId id="332" r:id="rId2"/>
    <p:sldId id="337" r:id="rId3"/>
    <p:sldId id="333" r:id="rId4"/>
    <p:sldId id="334" r:id="rId5"/>
    <p:sldId id="336" r:id="rId6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743" autoAdjust="0"/>
    <p:restoredTop sz="96404" autoAdjust="0"/>
  </p:normalViewPr>
  <p:slideViewPr>
    <p:cSldViewPr>
      <p:cViewPr varScale="1">
        <p:scale>
          <a:sx n="98" d="100"/>
          <a:sy n="98" d="100"/>
        </p:scale>
        <p:origin x="78" y="7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906" y="284407"/>
            <a:ext cx="6275040" cy="493564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Информационная справка МБОУ №144 Советского района</a:t>
            </a:r>
            <a:br>
              <a:rPr lang="ru-RU" sz="1600" dirty="0" smtClean="0"/>
            </a:br>
            <a:r>
              <a:rPr lang="ru-RU" sz="1600" dirty="0" smtClean="0"/>
              <a:t>по проведенным мероприятиям в рамках Года родных языков и народного единства за </a:t>
            </a:r>
            <a:r>
              <a:rPr lang="ru-RU" sz="1600" i="1" dirty="0"/>
              <a:t> </a:t>
            </a:r>
            <a:r>
              <a:rPr lang="ru-RU" sz="1600" b="0" i="1" u="sng" dirty="0" smtClean="0"/>
              <a:t>февраль</a:t>
            </a:r>
            <a:r>
              <a:rPr lang="ru-RU" sz="1600" i="1" dirty="0" smtClean="0"/>
              <a:t> </a:t>
            </a:r>
            <a:r>
              <a:rPr lang="ru-RU" sz="1600" dirty="0" smtClean="0"/>
              <a:t>2021 года</a:t>
            </a:r>
            <a:endParaRPr lang="ru-RU" sz="16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4886020"/>
              </p:ext>
            </p:extLst>
          </p:nvPr>
        </p:nvGraphicFramePr>
        <p:xfrm>
          <a:off x="827584" y="1275606"/>
          <a:ext cx="7704855" cy="1392669"/>
        </p:xfrm>
        <a:graphic>
          <a:graphicData uri="http://schemas.openxmlformats.org/drawingml/2006/table">
            <a:tbl>
              <a:tblPr firstRow="1" firstCol="1" bandRow="1"/>
              <a:tblGrid>
                <a:gridCol w="1368152">
                  <a:extLst>
                    <a:ext uri="{9D8B030D-6E8A-4147-A177-3AD203B41FA5}">
                      <a16:colId xmlns:a16="http://schemas.microsoft.com/office/drawing/2014/main" xmlns="" val="3906029407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3306343756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3771351927"/>
                    </a:ext>
                  </a:extLst>
                </a:gridCol>
                <a:gridCol w="1584034">
                  <a:extLst>
                    <a:ext uri="{9D8B030D-6E8A-4147-A177-3AD203B41FA5}">
                      <a16:colId xmlns:a16="http://schemas.microsoft.com/office/drawing/2014/main" xmlns="" val="2382812083"/>
                    </a:ext>
                  </a:extLst>
                </a:gridCol>
                <a:gridCol w="2016365">
                  <a:extLst>
                    <a:ext uri="{9D8B030D-6E8A-4147-A177-3AD203B41FA5}">
                      <a16:colId xmlns:a16="http://schemas.microsoft.com/office/drawing/2014/main" xmlns="" val="768813405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учащихся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от общего количества детей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65947657"/>
                  </a:ext>
                </a:extLst>
              </a:tr>
              <a:tr h="2965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</a:t>
                      </a:r>
                      <a:r>
                        <a:rPr lang="tt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“Школа №144”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1112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1750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157%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5995801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96706"/>
              </p:ext>
            </p:extLst>
          </p:nvPr>
        </p:nvGraphicFramePr>
        <p:xfrm>
          <a:off x="827584" y="2787773"/>
          <a:ext cx="7704855" cy="2628327"/>
        </p:xfrm>
        <a:graphic>
          <a:graphicData uri="http://schemas.openxmlformats.org/drawingml/2006/table">
            <a:tbl>
              <a:tblPr firstRow="1" firstCol="1" bandRow="1"/>
              <a:tblGrid>
                <a:gridCol w="1368153">
                  <a:extLst>
                    <a:ext uri="{9D8B030D-6E8A-4147-A177-3AD203B41FA5}">
                      <a16:colId xmlns:a16="http://schemas.microsoft.com/office/drawing/2014/main" xmlns="" val="4263517927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97294494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3239467607"/>
                    </a:ext>
                  </a:extLst>
                </a:gridCol>
                <a:gridCol w="3024334">
                  <a:extLst>
                    <a:ext uri="{9D8B030D-6E8A-4147-A177-3AD203B41FA5}">
                      <a16:colId xmlns:a16="http://schemas.microsoft.com/office/drawing/2014/main" xmlns="" val="1022173367"/>
                    </a:ext>
                  </a:extLst>
                </a:gridCol>
              </a:tblGrid>
              <a:tr h="21672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мероприятие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Краткое описание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11141137"/>
                  </a:ext>
                </a:extLst>
              </a:tr>
              <a:tr h="86690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 “Школа №144” 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Һәр</a:t>
                      </a: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телендә</a:t>
                      </a: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моң</a:t>
                      </a: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»/ «На каждом языке мелодия…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Музыка является важным источником исторической информации. На народные песни оказали влияние поэзия, верования, обряды, языковые особенности.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tt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Этот</a:t>
                      </a:r>
                      <a:r>
                        <a:rPr lang="tt-RU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день </a:t>
                      </a:r>
                      <a:r>
                        <a:rPr lang="tt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многим   подарил  счастье познакомиться творчеством   Ансамбля тюркской этники и ремесел «Риваять», а именно встретиться  руководителем группы Русланом  Габитовым. Руслан Габитов – талантливый человек. Он универсальный артист: играет на всех инструментах, поёт и танцует. </a:t>
                      </a:r>
                      <a:endParaRPr lang="ru-RU" sz="8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65598374"/>
                  </a:ext>
                </a:extLst>
              </a:tr>
              <a:tr h="385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Әдәби марафон “Муса Җәлилне укыйм...”</a:t>
                      </a:r>
                      <a:r>
                        <a:rPr lang="tt-RU" sz="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/Литературный </a:t>
                      </a: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марафон по творчеству </a:t>
                      </a:r>
                      <a:r>
                        <a:rPr lang="ru-RU" sz="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М.Джалиля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Внеклассное мероприятие, посвященное творчеству Мусы </a:t>
                      </a:r>
                      <a:r>
                        <a:rPr lang="ru-RU" sz="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Джалиля</a:t>
                      </a: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Учащиеся познакомились с биографией, творчеством поэта Мусы </a:t>
                      </a:r>
                      <a:r>
                        <a:rPr lang="ru-RU" sz="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Джалиля</a:t>
                      </a: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</a:t>
                      </a:r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любовью и гордостью читали стихи поэта.</a:t>
                      </a:r>
                      <a:endParaRPr lang="ru-RU" sz="8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05132087"/>
                  </a:ext>
                </a:extLst>
              </a:tr>
              <a:tr h="4032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7880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347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7254787"/>
              </p:ext>
            </p:extLst>
          </p:nvPr>
        </p:nvGraphicFramePr>
        <p:xfrm>
          <a:off x="683569" y="252564"/>
          <a:ext cx="7632474" cy="3169570"/>
        </p:xfrm>
        <a:graphic>
          <a:graphicData uri="http://schemas.openxmlformats.org/drawingml/2006/table">
            <a:tbl>
              <a:tblPr firstRow="1" firstCol="1" bandRow="1"/>
              <a:tblGrid>
                <a:gridCol w="1355300">
                  <a:extLst>
                    <a:ext uri="{9D8B030D-6E8A-4147-A177-3AD203B41FA5}">
                      <a16:colId xmlns:a16="http://schemas.microsoft.com/office/drawing/2014/main" xmlns="" val="1336804802"/>
                    </a:ext>
                  </a:extLst>
                </a:gridCol>
                <a:gridCol w="1925952">
                  <a:extLst>
                    <a:ext uri="{9D8B030D-6E8A-4147-A177-3AD203B41FA5}">
                      <a16:colId xmlns:a16="http://schemas.microsoft.com/office/drawing/2014/main" xmlns="" val="387110931"/>
                    </a:ext>
                  </a:extLst>
                </a:gridCol>
                <a:gridCol w="1355299">
                  <a:extLst>
                    <a:ext uri="{9D8B030D-6E8A-4147-A177-3AD203B41FA5}">
                      <a16:colId xmlns:a16="http://schemas.microsoft.com/office/drawing/2014/main" xmlns="" val="3628466246"/>
                    </a:ext>
                  </a:extLst>
                </a:gridCol>
                <a:gridCol w="2995923">
                  <a:extLst>
                    <a:ext uri="{9D8B030D-6E8A-4147-A177-3AD203B41FA5}">
                      <a16:colId xmlns:a16="http://schemas.microsoft.com/office/drawing/2014/main" xmlns="" val="639325826"/>
                    </a:ext>
                  </a:extLst>
                </a:gridCol>
              </a:tblGrid>
              <a:tr h="1382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Краткая информация</a:t>
                      </a:r>
                      <a:r>
                        <a:rPr lang="ru-RU" sz="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8276032"/>
                  </a:ext>
                </a:extLst>
              </a:tr>
              <a:tr h="1100817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</a:t>
                      </a:r>
                      <a:r>
                        <a:rPr lang="tt-RU" sz="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“Школа №144”</a:t>
                      </a: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«Язык  -  живая душа народа»/ «Тел  – </a:t>
                      </a:r>
                      <a:r>
                        <a:rPr lang="ru-RU" sz="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халыкның</a:t>
                      </a: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күңеле</a:t>
                      </a: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игра</a:t>
                      </a:r>
                      <a:endParaRPr lang="tt-RU" sz="8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1105</a:t>
                      </a: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прошло в форме </a:t>
                      </a:r>
                      <a:r>
                        <a:rPr lang="ru-RU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игры, посвященной Международному Дню родных языков.</a:t>
                      </a:r>
                    </a:p>
                    <a:p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-с 2 по 9 классы утром в школу проходили по паролю (пословица или поговорка на родном языке) за это они получали жетон;</a:t>
                      </a:r>
                    </a:p>
                    <a:p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-каждый класс получил маршрутный лист с указанием станций </a:t>
                      </a:r>
                      <a:r>
                        <a:rPr lang="ru-RU" sz="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квеста</a:t>
                      </a:r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-на переменах учащиеся должны были пройти станции:</a:t>
                      </a:r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музыкальную, художественную, танцевальную, интеллектуальную;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-на 3 переменах станции прошли 34 класса. По количеству набранных жетонов были распределены места;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-учащиеся 10-11 классов работали на станциях кураторами.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73560559"/>
                  </a:ext>
                </a:extLst>
              </a:tr>
              <a:tr h="503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Фестиваль “Телләр дуслыгы – илләр дуслыгы”/ “Дружба языков – дружба</a:t>
                      </a:r>
                      <a:r>
                        <a:rPr lang="tt-RU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стран”</a:t>
                      </a:r>
                      <a:endParaRPr lang="tt-RU" sz="8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</a:t>
                      </a: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tt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Фестиваль “Телләр дуслыгы – илләр дуслыгы” посвящается к году Родных языков в республике Татарстан.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Познакомили учащихся с культурой, традициями и обычаями народов, представители которых обучаются в нашей школе, русского, татарского, чувашского, узбекского, башкирского, таджикского народов. 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85673726"/>
                  </a:ext>
                </a:extLst>
              </a:tr>
              <a:tr h="5113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Участие детей в различных творческих конкурсах, НПК</a:t>
                      </a:r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 проведении творческой акции – Конкурса звучащего слова «О любви на родном языке», приуроченной Международному Дню родного языка </a:t>
                      </a:r>
                      <a:endParaRPr lang="ru-RU" sz="800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78553508"/>
                  </a:ext>
                </a:extLst>
              </a:tr>
              <a:tr h="2319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4113870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59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МБОУ «Школа №144»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622097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856033"/>
            <a:ext cx="2520280" cy="9236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539" y="2697831"/>
            <a:ext cx="2448272" cy="94514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2697830"/>
            <a:ext cx="2510128" cy="91816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74016" y="2639902"/>
            <a:ext cx="2458424" cy="102636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3888" y="3609474"/>
            <a:ext cx="2501312" cy="96627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0938" y="3609473"/>
            <a:ext cx="2451502" cy="9534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6647" y="3609474"/>
            <a:ext cx="2450234" cy="98925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5464" y="1801179"/>
            <a:ext cx="2451502" cy="896651"/>
          </a:xfrm>
          <a:prstGeom prst="rect">
            <a:avLst/>
          </a:prstGeom>
        </p:spPr>
      </p:pic>
      <p:pic>
        <p:nvPicPr>
          <p:cNvPr id="26" name="Объект 4"/>
          <p:cNvPicPr>
            <a:picLocks noGrp="1" noChangeAspect="1"/>
          </p:cNvPicPr>
          <p:nvPr>
            <p:ph idx="1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685" y="844867"/>
            <a:ext cx="2473755" cy="936996"/>
          </a:xfr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58684" y="1785932"/>
            <a:ext cx="2473756" cy="90144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46882" y="1808840"/>
            <a:ext cx="2504880" cy="923175"/>
          </a:xfrm>
          <a:prstGeom prst="rect">
            <a:avLst/>
          </a:prstGeom>
        </p:spPr>
      </p:pic>
      <p:pic>
        <p:nvPicPr>
          <p:cNvPr id="30" name="Объект 6"/>
          <p:cNvPicPr>
            <a:picLocks noGrp="1" noChangeAspect="1"/>
          </p:cNvPicPr>
          <p:nvPr>
            <p:ph idx="1"/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811" y="857237"/>
            <a:ext cx="2491880" cy="937187"/>
          </a:xfrm>
        </p:spPr>
      </p:pic>
    </p:spTree>
    <p:extLst>
      <p:ext uri="{BB962C8B-B14F-4D97-AF65-F5344CB8AC3E}">
        <p14:creationId xmlns:p14="http://schemas.microsoft.com/office/powerpoint/2010/main" val="119993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№144» </a:t>
            </a:r>
            <a:endParaRPr lang="ru-RU" sz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49163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«Язык  -  живая душа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народа»/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«Тел 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халыкның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күңеле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игра</a:t>
            </a:r>
            <a:endParaRPr lang="tt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552" y="743995"/>
            <a:ext cx="2232248" cy="1495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Объект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392" y="2190028"/>
            <a:ext cx="2200572" cy="1389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2802" y="3575385"/>
            <a:ext cx="2877561" cy="1444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660" y="641918"/>
            <a:ext cx="2743438" cy="1466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3099" y="1894648"/>
            <a:ext cx="2310330" cy="1415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7899" y="3380800"/>
            <a:ext cx="2813982" cy="160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Выноска-облако 25"/>
          <p:cNvSpPr/>
          <p:nvPr/>
        </p:nvSpPr>
        <p:spPr>
          <a:xfrm>
            <a:off x="2740968" y="150018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«Язык  -  живая душа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народа»/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«Тел 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халыкның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күңеле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игра</a:t>
            </a:r>
            <a:endParaRPr lang="tt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309" y="3283638"/>
            <a:ext cx="2813982" cy="160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5818" y="3620346"/>
            <a:ext cx="2877561" cy="1444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5404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7992888" cy="857250"/>
          </a:xfrm>
        </p:spPr>
        <p:txBody>
          <a:bodyPr>
            <a:normAutofit/>
          </a:bodyPr>
          <a:lstStyle/>
          <a:p>
            <a:r>
              <a:rPr lang="ru-RU" sz="1600" dirty="0"/>
              <a:t>Мероприятия </a:t>
            </a:r>
            <a:r>
              <a:rPr lang="ru-RU" sz="1600" dirty="0" smtClean="0"/>
              <a:t>МБОУ «Школа №144 запланированные </a:t>
            </a:r>
            <a:r>
              <a:rPr lang="ru-RU" sz="1600" dirty="0"/>
              <a:t>в рамках </a:t>
            </a:r>
            <a:br>
              <a:rPr lang="ru-RU" sz="1600" dirty="0"/>
            </a:br>
            <a:r>
              <a:rPr lang="ru-RU" sz="1600" dirty="0"/>
              <a:t>Года родных языках и народного единства </a:t>
            </a:r>
            <a:br>
              <a:rPr lang="ru-RU" sz="1600" dirty="0"/>
            </a:br>
            <a:r>
              <a:rPr lang="ru-RU" sz="1600" dirty="0"/>
              <a:t>на </a:t>
            </a:r>
            <a:r>
              <a:rPr lang="ru-RU" sz="1600" b="0" i="1" dirty="0"/>
              <a:t>март</a:t>
            </a:r>
            <a:r>
              <a:rPr lang="ru-RU" sz="1600" dirty="0"/>
              <a:t> 2021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4645701"/>
              </p:ext>
            </p:extLst>
          </p:nvPr>
        </p:nvGraphicFramePr>
        <p:xfrm>
          <a:off x="611188" y="1200150"/>
          <a:ext cx="7704855" cy="2749360"/>
        </p:xfrm>
        <a:graphic>
          <a:graphicData uri="http://schemas.openxmlformats.org/drawingml/2006/table">
            <a:tbl>
              <a:tblPr firstRow="1" firstCol="1" bandRow="1"/>
              <a:tblGrid>
                <a:gridCol w="1368153">
                  <a:extLst>
                    <a:ext uri="{9D8B030D-6E8A-4147-A177-3AD203B41FA5}">
                      <a16:colId xmlns:a16="http://schemas.microsoft.com/office/drawing/2014/main" xmlns="" val="904831408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310139392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1910908665"/>
                    </a:ext>
                  </a:extLst>
                </a:gridCol>
                <a:gridCol w="3024334">
                  <a:extLst>
                    <a:ext uri="{9D8B030D-6E8A-4147-A177-3AD203B41FA5}">
                      <a16:colId xmlns:a16="http://schemas.microsoft.com/office/drawing/2014/main" xmlns="" val="2777366753"/>
                    </a:ext>
                  </a:extLst>
                </a:gridCol>
              </a:tblGrid>
              <a:tr h="5637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Краткая информация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91666202"/>
                  </a:ext>
                </a:extLst>
              </a:tr>
              <a:tr h="277400">
                <a:tc rowSpan="4"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«Школа №144»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“Әнием – дөньядагы иң газиз кешем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День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матери – тот праздник, о котором невозможно забыть в суете каждодневных забот. Его с нетерпением ждут и отмечают во многих странах.  </a:t>
                      </a:r>
                    </a:p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64244592"/>
                  </a:ext>
                </a:extLst>
              </a:tr>
              <a:tr h="277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“Бишек җырлары-кеше күңеленең иң нечкә кыллары...”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Музыкально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литературная композиция, посвященная колыбельным песням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98361516"/>
                  </a:ext>
                </a:extLst>
              </a:tr>
              <a:tr h="277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98411191"/>
                  </a:ext>
                </a:extLst>
              </a:tr>
              <a:tr h="277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95441181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15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3352</TotalTime>
  <Words>463</Words>
  <Application>Microsoft Office PowerPoint</Application>
  <PresentationFormat>Экран (16:9)</PresentationFormat>
  <Paragraphs>73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2_Тема Office</vt:lpstr>
      <vt:lpstr>  Информационная справка МБОУ №144 Советского района по проведенным мероприятиям в рамках Года родных языков и народного единства за  февраль 2021 года</vt:lpstr>
      <vt:lpstr>Презентация PowerPoint</vt:lpstr>
      <vt:lpstr>ФОТОРЕПОРТАЖ  МБОУ «Школа №144»  </vt:lpstr>
      <vt:lpstr>Советского района г.Казани</vt:lpstr>
      <vt:lpstr>Мероприятия МБОУ «Школа №144 запланированные в рамках  Года родных языках и народного единства  на март 2021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Школа 144</cp:lastModifiedBy>
  <cp:revision>433</cp:revision>
  <cp:lastPrinted>2021-02-01T07:48:05Z</cp:lastPrinted>
  <dcterms:created xsi:type="dcterms:W3CDTF">2015-10-13T08:15:21Z</dcterms:created>
  <dcterms:modified xsi:type="dcterms:W3CDTF">2021-02-25T14:04:17Z</dcterms:modified>
</cp:coreProperties>
</file>